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43"/>
  </p:notesMasterIdLst>
  <p:handoutMasterIdLst>
    <p:handoutMasterId r:id="rId44"/>
  </p:handoutMasterIdLst>
  <p:sldIdLst>
    <p:sldId id="4174" r:id="rId2"/>
    <p:sldId id="4278" r:id="rId3"/>
    <p:sldId id="4180" r:id="rId4"/>
    <p:sldId id="4307" r:id="rId5"/>
    <p:sldId id="4280" r:id="rId6"/>
    <p:sldId id="4279" r:id="rId7"/>
    <p:sldId id="4283" r:id="rId8"/>
    <p:sldId id="4295" r:id="rId9"/>
    <p:sldId id="4284" r:id="rId10"/>
    <p:sldId id="4285" r:id="rId11"/>
    <p:sldId id="4286" r:id="rId12"/>
    <p:sldId id="4287" r:id="rId13"/>
    <p:sldId id="4288" r:id="rId14"/>
    <p:sldId id="4289" r:id="rId15"/>
    <p:sldId id="4290" r:id="rId16"/>
    <p:sldId id="4291" r:id="rId17"/>
    <p:sldId id="4292" r:id="rId18"/>
    <p:sldId id="4293" r:id="rId19"/>
    <p:sldId id="4294" r:id="rId20"/>
    <p:sldId id="4296" r:id="rId21"/>
    <p:sldId id="4297" r:id="rId22"/>
    <p:sldId id="4306" r:id="rId23"/>
    <p:sldId id="4298" r:id="rId24"/>
    <p:sldId id="4300" r:id="rId25"/>
    <p:sldId id="4301" r:id="rId26"/>
    <p:sldId id="4305" r:id="rId27"/>
    <p:sldId id="4309" r:id="rId28"/>
    <p:sldId id="4304" r:id="rId29"/>
    <p:sldId id="4310" r:id="rId30"/>
    <p:sldId id="4308" r:id="rId31"/>
    <p:sldId id="4318" r:id="rId32"/>
    <p:sldId id="4281" r:id="rId33"/>
    <p:sldId id="4277" r:id="rId34"/>
    <p:sldId id="4276" r:id="rId35"/>
    <p:sldId id="4311" r:id="rId36"/>
    <p:sldId id="4312" r:id="rId37"/>
    <p:sldId id="4313" r:id="rId38"/>
    <p:sldId id="4314" r:id="rId39"/>
    <p:sldId id="4315" r:id="rId40"/>
    <p:sldId id="4316" r:id="rId41"/>
    <p:sldId id="431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asdair Nottingham" initials="AN" lastIdx="1" clrIdx="0"/>
  <p:cmAuthor id="2" name="Alasdair Nottingham" initials="AN [2]" lastIdx="1" clrIdx="1"/>
  <p:cmAuthor id="3" name="Alasdair Nottingham" initials="AN [3]" lastIdx="1" clrIdx="2"/>
  <p:cmAuthor id="4" name="Alasdair Nottingham" initials="AN [4]" lastIdx="1" clrIdx="3"/>
  <p:cmAuthor id="5" name="Alasdair Nottingham" initials="AN [2] [2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1E6"/>
    <a:srgbClr val="FFFFFF"/>
    <a:srgbClr val="43C0A0"/>
    <a:srgbClr val="4689CC"/>
    <a:srgbClr val="00B0F0"/>
    <a:srgbClr val="416BB1"/>
    <a:srgbClr val="1C3649"/>
    <a:srgbClr val="EA3AC4"/>
    <a:srgbClr val="000000"/>
    <a:srgbClr val="1D3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5" autoAdjust="0"/>
    <p:restoredTop sz="96327" autoAdjust="0"/>
  </p:normalViewPr>
  <p:slideViewPr>
    <p:cSldViewPr snapToGrid="0">
      <p:cViewPr varScale="1">
        <p:scale>
          <a:sx n="105" d="100"/>
          <a:sy n="105" d="100"/>
        </p:scale>
        <p:origin x="216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624D-466C-2042-8A0A-5AA56DE2DC64}" type="datetimeFigureOut">
              <a:rPr lang="en-US" smtClean="0"/>
              <a:t>4/20/20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EB12-1E7D-7842-B661-53C9BBB777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D7BC-41EB-DC45-939C-558E874D2743}" type="datetimeFigureOut">
              <a:rPr lang="en-US" smtClean="0"/>
              <a:t>4/20/20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C4E9-9815-2C4B-8773-F08204D372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r>
              <a:rPr lang="en-US" dirty="0"/>
              <a:t> (MP) is a community formed independently to close the gap between Java EE technologies and modern cloud-based application requirements.  </a:t>
            </a:r>
            <a:br>
              <a:rPr lang="en-US" dirty="0"/>
            </a:br>
            <a:r>
              <a:rPr lang="en-US" dirty="0"/>
              <a:t>Founding members include IBM, Payara, RedHat, and </a:t>
            </a:r>
            <a:r>
              <a:rPr lang="en-US" dirty="0" err="1"/>
              <a:t>Tomitribe</a:t>
            </a:r>
            <a:r>
              <a:rPr lang="en-US" dirty="0"/>
              <a:t>.  Today MP includes other sponsors such as LJC, </a:t>
            </a:r>
            <a:r>
              <a:rPr lang="en-US" dirty="0" err="1"/>
              <a:t>SOUJava</a:t>
            </a:r>
            <a:r>
              <a:rPr lang="en-US" dirty="0"/>
              <a:t>, </a:t>
            </a:r>
            <a:r>
              <a:rPr lang="en-US" dirty="0" err="1"/>
              <a:t>Hazelcast</a:t>
            </a:r>
            <a:r>
              <a:rPr lang="en-US" dirty="0"/>
              <a:t>, Fujitsu, </a:t>
            </a:r>
            <a:r>
              <a:rPr lang="en-US" dirty="0" err="1"/>
              <a:t>kumuluz</a:t>
            </a:r>
            <a:r>
              <a:rPr lang="en-US" dirty="0"/>
              <a:t>, Oracle, Hammock, </a:t>
            </a:r>
            <a:r>
              <a:rPr lang="en-US" dirty="0" err="1"/>
              <a:t>Lightbend</a:t>
            </a:r>
            <a:r>
              <a:rPr lang="en-US" dirty="0"/>
              <a:t> and </a:t>
            </a:r>
            <a:r>
              <a:rPr lang="en-US" dirty="0" err="1"/>
              <a:t>MicroSoft</a:t>
            </a:r>
            <a:r>
              <a:rPr lang="en-US" dirty="0"/>
              <a:t>.</a:t>
            </a:r>
          </a:p>
          <a:p>
            <a:r>
              <a:rPr lang="en-US" dirty="0"/>
              <a:t>MP builds on existing Java EE 8 technologies – specifically CDI, JAX-RS, JSON-P and JSON-B.</a:t>
            </a:r>
          </a:p>
          <a:p>
            <a:r>
              <a:rPr lang="en-US" dirty="0"/>
              <a:t>MP adds value with it’s own technologies, such as: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Config – enabling injection-based configuration of applications from sources such as system properties, environment variables, etc.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Rest Client – a popular type-safe approach for invoking RESTful services.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Health – a health check mechanism for environments like Kubernetes.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Metrics – an API for tracking stats of Java EE applications.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JWT – implementation of JSON Web Tokens for sharing authentication info between services.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Tracing – an industry standard in tracing requests through multiple services.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OpenAPI</a:t>
            </a:r>
            <a:r>
              <a:rPr lang="en-US" dirty="0"/>
              <a:t> – an industry standard for documenting RESTful services.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Fault Tolerance – a set of annotation-based APIs allowing developers to easily add resilience without compromising maintainability.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4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64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9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7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44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7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4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7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5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63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9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mg_powerpoint_title_withbea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OL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4" y="396519"/>
            <a:ext cx="3019777" cy="514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3847" y="3264954"/>
            <a:ext cx="10363200" cy="1470025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20203E"/>
                </a:solidFill>
                <a:latin typeface="Trebuchet MS"/>
                <a:cs typeface="Trebuchet MS"/>
              </a:defRPr>
            </a:lvl1pPr>
          </a:lstStyle>
          <a:p>
            <a:r>
              <a:rPr lang="en-US" sz="6400" dirty="0">
                <a:solidFill>
                  <a:srgbClr val="20203E"/>
                </a:solidFill>
                <a:latin typeface="Trebuchet MS"/>
                <a:cs typeface="Trebuchet MS"/>
              </a:rPr>
              <a:t>Open Liberty Title Slide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3847" y="4685477"/>
            <a:ext cx="8534400" cy="89974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Aft>
                <a:spcPts val="1467"/>
              </a:spcAft>
              <a:buClr>
                <a:srgbClr val="F27E35"/>
              </a:buClr>
              <a:buSzPct val="125000"/>
              <a:buNone/>
              <a:defRPr sz="2667">
                <a:solidFill>
                  <a:srgbClr val="4C577D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667" dirty="0">
                <a:solidFill>
                  <a:srgbClr val="4C577D"/>
                </a:solidFill>
                <a:latin typeface="Arial"/>
                <a:cs typeface="Arial"/>
              </a:rPr>
              <a:t>Subtitle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 </a:t>
            </a:r>
            <a:r>
              <a:rPr lang="de-DE" sz="1333" dirty="0" err="1">
                <a:solidFill>
                  <a:schemeClr val="bg2"/>
                </a:solidFill>
              </a:rPr>
              <a:t>Confidential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6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 </a:t>
            </a:r>
            <a:r>
              <a:rPr lang="de-DE" sz="1333" dirty="0" err="1">
                <a:solidFill>
                  <a:schemeClr val="bg2"/>
                </a:solidFill>
              </a:rPr>
              <a:t>Confidential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063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838200" y="1579300"/>
            <a:ext cx="105156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11562875" y="5958700"/>
            <a:ext cx="4533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 sz="19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322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Session 2138 / February 15,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4468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mg_powerpoint_sectio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843847" y="2488868"/>
            <a:ext cx="10363200" cy="1470025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sz="6400" dirty="0">
                <a:solidFill>
                  <a:schemeClr val="bg1"/>
                </a:solidFill>
                <a:latin typeface="Trebuchet MS"/>
                <a:cs typeface="Trebuchet MS"/>
              </a:rPr>
              <a:t>Section Title Name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0738541" y="6335892"/>
            <a:ext cx="1323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28D035-9236-F54C-B919-23DC30A5AEA3}" type="slidenum">
              <a:rPr lang="en-US" sz="2000" smtClean="0">
                <a:solidFill>
                  <a:srgbClr val="E1EE96"/>
                </a:solidFill>
              </a:rPr>
              <a:t>‹#›</a:t>
            </a:fld>
            <a:endParaRPr lang="en-US" sz="2000" dirty="0">
              <a:solidFill>
                <a:srgbClr val="E1E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mg_powerpoint_sec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843847" y="2488868"/>
            <a:ext cx="10363200" cy="1470025"/>
          </a:xfrm>
        </p:spPr>
        <p:txBody>
          <a:bodyPr>
            <a:norm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sz="6400" dirty="0">
                <a:solidFill>
                  <a:schemeClr val="bg1"/>
                </a:solidFill>
                <a:latin typeface="Trebuchet MS"/>
                <a:cs typeface="Trebuchet MS"/>
              </a:rPr>
              <a:t>Section Title Name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58247" y="4050497"/>
            <a:ext cx="8534400" cy="899745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Aft>
                <a:spcPts val="1467"/>
              </a:spcAft>
              <a:buClr>
                <a:srgbClr val="F27E35"/>
              </a:buClr>
              <a:buSzPct val="125000"/>
              <a:buNone/>
              <a:defRPr sz="2667">
                <a:solidFill>
                  <a:srgbClr val="E1EE96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667" dirty="0">
                <a:solidFill>
                  <a:srgbClr val="E1EE96"/>
                </a:solidFill>
                <a:latin typeface="Arial"/>
                <a:cs typeface="Arial"/>
              </a:rPr>
              <a:t>Subtitle for this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0738541" y="6335892"/>
            <a:ext cx="1323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28D035-9236-F54C-B919-23DC30A5AEA3}" type="slidenum">
              <a:rPr lang="en-US" sz="2000" smtClean="0">
                <a:solidFill>
                  <a:srgbClr val="E1EE96"/>
                </a:solidFill>
              </a:rPr>
              <a:t>‹#›</a:t>
            </a:fld>
            <a:endParaRPr lang="en-US" sz="2000" dirty="0">
              <a:solidFill>
                <a:srgbClr val="E1EE9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40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40"/>
              </a:spcBef>
              <a:spcAft>
                <a:spcPts val="67"/>
              </a:spcAft>
              <a:defRPr>
                <a:latin typeface="Arial"/>
                <a:cs typeface="Arial"/>
              </a:defRPr>
            </a:lvl1pPr>
            <a:lvl2pPr marL="1075170" indent="-465585">
              <a:buClr>
                <a:srgbClr val="ED6929"/>
              </a:buClr>
              <a:buSzPct val="70000"/>
              <a:buFont typeface="Courier New"/>
              <a:buChar char="o"/>
              <a:defRPr sz="2667">
                <a:latin typeface="Arial"/>
                <a:cs typeface="Arial"/>
              </a:defRPr>
            </a:lvl2pPr>
            <a:lvl3pPr marL="1604358" indent="-385189">
              <a:buClr>
                <a:srgbClr val="ED6929"/>
              </a:buClr>
              <a:buSzPct val="100000"/>
              <a:buFont typeface="Arial"/>
              <a:buChar char="•"/>
              <a:defRPr sz="2133">
                <a:latin typeface="Arial"/>
                <a:cs typeface="Arial"/>
              </a:defRPr>
            </a:lvl3pPr>
            <a:lvl4pPr marL="2213943" indent="-385189">
              <a:buClr>
                <a:srgbClr val="ED6929"/>
              </a:buClr>
              <a:buSzPct val="75000"/>
              <a:buFont typeface="Courier New"/>
              <a:buChar char="o"/>
              <a:defRPr sz="2133">
                <a:latin typeface="Arial"/>
                <a:cs typeface="Arial"/>
              </a:defRPr>
            </a:lvl4pPr>
            <a:lvl5pPr marL="2823528" indent="-385189">
              <a:buClr>
                <a:srgbClr val="ED6929"/>
              </a:buClr>
              <a:buSzPct val="85000"/>
              <a:buFont typeface="Arial"/>
              <a:buChar char="•"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400">
                <a:latin typeface="Trebuchet MS"/>
                <a:cs typeface="Trebuchet MS"/>
              </a:defRPr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spcAft>
                <a:spcPts val="67"/>
              </a:spcAft>
              <a:defRPr sz="2667">
                <a:latin typeface="Arial"/>
                <a:cs typeface="Arial"/>
              </a:defRPr>
            </a:lvl1pPr>
            <a:lvl2pPr marL="990575" indent="-380990">
              <a:buClr>
                <a:srgbClr val="ED6929"/>
              </a:buClr>
              <a:buFont typeface="Arial"/>
              <a:buChar char="•"/>
              <a:defRPr sz="2667">
                <a:latin typeface="Arial"/>
                <a:cs typeface="Arial"/>
              </a:defRPr>
            </a:lvl2pPr>
            <a:lvl3pPr marL="1523962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3pPr>
            <a:lvl4pPr marL="2133547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4pPr>
            <a:lvl5pPr marL="2743131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spcAft>
                <a:spcPts val="67"/>
              </a:spcAft>
              <a:defRPr sz="2667">
                <a:latin typeface="Arial"/>
                <a:cs typeface="Arial"/>
              </a:defRPr>
            </a:lvl1pPr>
            <a:lvl2pPr marL="1066773" indent="-457189">
              <a:buClr>
                <a:srgbClr val="ED6929"/>
              </a:buClr>
              <a:buFont typeface="Arial"/>
              <a:buChar char="•"/>
              <a:defRPr sz="2667">
                <a:latin typeface="Arial"/>
                <a:cs typeface="Arial"/>
              </a:defRPr>
            </a:lvl2pPr>
            <a:lvl3pPr marL="1676358" indent="-457189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3pPr>
            <a:lvl4pPr marL="2209745" indent="-380990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4pPr>
            <a:lvl5pPr marL="2819330" indent="-380990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400" b="0" i="0"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child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spcAft>
                <a:spcPts val="67"/>
              </a:spcAft>
              <a:defRPr sz="2667">
                <a:latin typeface="Arial"/>
                <a:cs typeface="Arial"/>
              </a:defRPr>
            </a:lvl1pPr>
            <a:lvl2pPr marL="990575" indent="-380990">
              <a:buClr>
                <a:srgbClr val="ED6929"/>
              </a:buClr>
              <a:buFont typeface="Arial"/>
              <a:buChar char="•"/>
              <a:defRPr sz="2667">
                <a:latin typeface="Arial"/>
                <a:cs typeface="Arial"/>
              </a:defRPr>
            </a:lvl2pPr>
            <a:lvl3pPr marL="1523962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3pPr>
            <a:lvl4pPr marL="2133547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4pPr>
            <a:lvl5pPr marL="2743131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spcAft>
                <a:spcPts val="67"/>
              </a:spcAft>
              <a:defRPr sz="2667">
                <a:latin typeface="Arial"/>
                <a:cs typeface="Arial"/>
              </a:defRPr>
            </a:lvl1pPr>
            <a:lvl2pPr marL="990575" indent="-380990">
              <a:buClr>
                <a:srgbClr val="ED6929"/>
              </a:buClr>
              <a:buFont typeface="Arial"/>
              <a:buChar char="•"/>
              <a:defRPr sz="2667">
                <a:latin typeface="Arial"/>
                <a:cs typeface="Arial"/>
              </a:defRPr>
            </a:lvl2pPr>
            <a:lvl3pPr marL="1523962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3pPr>
            <a:lvl4pPr marL="2133547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4pPr>
            <a:lvl5pPr marL="2743131" indent="-304792">
              <a:buClr>
                <a:srgbClr val="ED6929"/>
              </a:buClr>
              <a:buFont typeface="Arial"/>
              <a:buChar char="•"/>
              <a:defRPr sz="2133">
                <a:latin typeface="Arial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400" b="0" i="0"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>
            <a:lvl1pPr>
              <a:defRPr sz="4400" b="0" i="0"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8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5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3" y="387903"/>
            <a:ext cx="5027020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One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2" y="1121941"/>
            <a:ext cx="10909300" cy="4306359"/>
          </a:xfrm>
        </p:spPr>
        <p:txBody>
          <a:bodyPr numCol="2" spcCol="822960"/>
          <a:lstStyle>
            <a:lvl1pPr marL="0" marR="0" indent="0" algn="l" defTabSz="914377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1800" kern="1200" baseline="0">
                <a:effectLst/>
                <a:latin typeface="+mn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80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455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4A567D"/>
                </a:solidFill>
                <a:latin typeface="Trebuchet MS"/>
                <a:cs typeface="Trebuchet MS"/>
              </a:rPr>
              <a:t>Open Liberty Child Slide 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25000"/>
            </a:pPr>
            <a:r>
              <a:rPr lang="en-US" sz="2667" dirty="0">
                <a:latin typeface="Arial"/>
                <a:cs typeface="Arial"/>
              </a:rPr>
              <a:t>Text item thing blah blah blah</a:t>
            </a: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2133" dirty="0" err="1">
                <a:latin typeface="Arial"/>
                <a:cs typeface="Arial"/>
              </a:rPr>
              <a:t>Asdfadsfasd</a:t>
            </a:r>
            <a:endParaRPr lang="en-US" sz="2133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2133" dirty="0">
                <a:latin typeface="Arial"/>
                <a:cs typeface="Arial"/>
              </a:rPr>
              <a:t> to provide just the right terms to describe both the planning to provide just the right terms to describe both the planning a</a:t>
            </a: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r>
              <a:rPr lang="en-US" sz="2133" dirty="0" err="1">
                <a:latin typeface="Arial"/>
                <a:cs typeface="Arial"/>
              </a:rPr>
              <a:t>A;kdja;kldf</a:t>
            </a:r>
            <a:endParaRPr lang="en-US" sz="2133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1100"/>
              </a:spcAft>
              <a:buClr>
                <a:srgbClr val="F27E35"/>
              </a:buClr>
              <a:buSzPct val="100000"/>
              <a:buFont typeface="Arial"/>
              <a:buChar char="•"/>
            </a:pPr>
            <a:endParaRPr lang="en-US" sz="2133" dirty="0">
              <a:latin typeface="Arial"/>
              <a:cs typeface="Arial"/>
            </a:endParaRPr>
          </a:p>
        </p:txBody>
      </p:sp>
      <p:pic>
        <p:nvPicPr>
          <p:cNvPr id="11" name="Picture 10" descr="img_powerpoint_child_UFO_v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800847"/>
            <a:ext cx="3268289" cy="644451"/>
          </a:xfrm>
          <a:prstGeom prst="rect">
            <a:avLst/>
          </a:prstGeom>
        </p:spPr>
      </p:pic>
      <p:pic>
        <p:nvPicPr>
          <p:cNvPr id="10" name="Picture 9" descr="img_powerpoint_child_OLlogotype_v3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891" y="449423"/>
            <a:ext cx="1634056" cy="355519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738541" y="6335892"/>
            <a:ext cx="1323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28D035-9236-F54C-B919-23DC30A5AEA3}" type="slidenum">
              <a:rPr lang="en-US" sz="2000" smtClean="0">
                <a:solidFill>
                  <a:srgbClr val="BAC0D4"/>
                </a:solidFill>
              </a:rPr>
              <a:t>‹#›</a:t>
            </a:fld>
            <a:endParaRPr lang="en-US" sz="2000" dirty="0">
              <a:solidFill>
                <a:srgbClr val="BAC0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5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56" r:id="rId7"/>
    <p:sldLayoutId id="2147483712" r:id="rId8"/>
    <p:sldLayoutId id="2147483715" r:id="rId9"/>
    <p:sldLayoutId id="2147483716" r:id="rId10"/>
    <p:sldLayoutId id="2147483752" r:id="rId11"/>
    <p:sldLayoutId id="2147483753" r:id="rId12"/>
    <p:sldLayoutId id="2147483754" r:id="rId13"/>
    <p:sldLayoutId id="2147483757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5867" kern="1200">
          <a:solidFill>
            <a:srgbClr val="4A567D"/>
          </a:solidFill>
          <a:latin typeface="+mj-lt"/>
          <a:ea typeface="+mj-ea"/>
          <a:cs typeface="+mj-cs"/>
        </a:defRPr>
      </a:lvl1pPr>
    </p:titleStyle>
    <p:bodyStyle>
      <a:lvl1pPr marL="380990" marR="0" indent="-380990" algn="l" defTabSz="609585" rtl="0" eaLnBrk="1" fontAlgn="auto" latinLnBrk="0" hangingPunct="1">
        <a:lnSpc>
          <a:spcPct val="110000"/>
        </a:lnSpc>
        <a:spcBef>
          <a:spcPct val="20000"/>
        </a:spcBef>
        <a:spcAft>
          <a:spcPts val="1467"/>
        </a:spcAft>
        <a:buClr>
          <a:srgbClr val="F27E35"/>
        </a:buClr>
        <a:buSzPct val="100000"/>
        <a:buFont typeface="Arial"/>
        <a:buChar char="•"/>
        <a:tabLst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icroprofile.io/" TargetMode="Externa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graphq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raphql.org/users/" TargetMode="External"/><Relationship Id="rId5" Type="http://schemas.openxmlformats.org/officeDocument/2006/relationships/hyperlink" Target="https://www.linuxfoundation.org/press-release/2018/11/intent_to_form_graphql/" TargetMode="External"/><Relationship Id="rId4" Type="http://schemas.openxmlformats.org/officeDocument/2006/relationships/hyperlink" Target="https://github.com/graphql/graphql-j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mailto:j.andrew.mccright@gmail.com" TargetMode="External"/><Relationship Id="rId3" Type="http://schemas.openxmlformats.org/officeDocument/2006/relationships/hyperlink" Target="https://github.com/eclipse/microprofile-graphql" TargetMode="External"/><Relationship Id="rId7" Type="http://schemas.openxmlformats.org/officeDocument/2006/relationships/hyperlink" Target="https://twitter.com/AndrewMcCrigh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leangen/graphql-spqr" TargetMode="External"/><Relationship Id="rId5" Type="http://schemas.openxmlformats.org/officeDocument/2006/relationships/hyperlink" Target="https://github.com/OpenLiberty/sample-mp-graphql" TargetMode="External"/><Relationship Id="rId4" Type="http://schemas.openxmlformats.org/officeDocument/2006/relationships/hyperlink" Target="https://gitter.im/eclipse/microprofile-graphql" TargetMode="External"/><Relationship Id="rId9" Type="http://schemas.openxmlformats.org/officeDocument/2006/relationships/hyperlink" Target="mailto:andymc@us.ibm.co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graphiq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pis.guru/graphql-voyag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clipse/microprofile-graphq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eangen/graphql-spqr" TargetMode="External"/><Relationship Id="rId4" Type="http://schemas.openxmlformats.org/officeDocument/2006/relationships/hyperlink" Target="https://gitter.im/eclipse/microprofile-graphq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C443-59F2-4347-A068-AED5B6386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777" y="3356369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 err="1">
                <a:solidFill>
                  <a:schemeClr val="tx2">
                    <a:lumMod val="50000"/>
                  </a:schemeClr>
                </a:solidFill>
              </a:rPr>
              <a:t>MicroProfile</a:t>
            </a:r>
            <a:r>
              <a:rPr lang="en-US" sz="4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tx2">
                    <a:lumMod val="50000"/>
                  </a:schemeClr>
                </a:solidFill>
              </a:rPr>
              <a:t>GraphQL</a:t>
            </a:r>
            <a:endParaRPr lang="en-US"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00853-0E27-6A4C-BF6B-B71844AE1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017" y="4454590"/>
            <a:ext cx="8534400" cy="899745"/>
          </a:xfrm>
        </p:spPr>
        <p:txBody>
          <a:bodyPr>
            <a:normAutofit/>
          </a:bodyPr>
          <a:lstStyle/>
          <a:p>
            <a:r>
              <a:rPr lang="en-US" sz="2400" dirty="0"/>
              <a:t>Everything you ever wanted – and ONLY what you want!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335A9-21B2-BA47-B654-5F9787EAF593}"/>
              </a:ext>
            </a:extLst>
          </p:cNvPr>
          <p:cNvSpPr txBox="1"/>
          <p:nvPr/>
        </p:nvSpPr>
        <p:spPr>
          <a:xfrm>
            <a:off x="566183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BC60E31-93B5-D041-BA9A-CDD8533B1FF5}"/>
              </a:ext>
            </a:extLst>
          </p:cNvPr>
          <p:cNvSpPr txBox="1">
            <a:spLocks/>
          </p:cNvSpPr>
          <p:nvPr/>
        </p:nvSpPr>
        <p:spPr>
          <a:xfrm>
            <a:off x="419777" y="5210963"/>
            <a:ext cx="8534400" cy="899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25000"/>
              <a:buFont typeface="Arial"/>
              <a:buNone/>
              <a:tabLst/>
              <a:defRPr sz="2667" kern="1200">
                <a:solidFill>
                  <a:srgbClr val="4C577D"/>
                </a:solidFill>
                <a:latin typeface="Arial"/>
                <a:ea typeface="+mn-ea"/>
                <a:cs typeface="Arial"/>
              </a:defRPr>
            </a:lvl1pPr>
            <a:lvl2pPr marL="609585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7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924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609585" rtl="0" eaLnBrk="1" latinLnBrk="0" hangingPunct="1">
              <a:spcBef>
                <a:spcPct val="20000"/>
              </a:spcBef>
              <a:buFont typeface="Arial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Andy McCright – IBM Web Services Architect</a:t>
            </a:r>
          </a:p>
          <a:p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E529-AC88-1C4C-BAF8-95A6241B715E}"/>
              </a:ext>
            </a:extLst>
          </p:cNvPr>
          <p:cNvGrpSpPr/>
          <p:nvPr/>
        </p:nvGrpSpPr>
        <p:grpSpPr>
          <a:xfrm>
            <a:off x="419777" y="5516565"/>
            <a:ext cx="2572353" cy="432773"/>
            <a:chOff x="298645" y="3803775"/>
            <a:chExt cx="2572353" cy="4327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9DB912-A2AD-DB40-AAAC-CAC2DA2ED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645" y="3803775"/>
              <a:ext cx="432773" cy="432773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4051E3-9510-2F4A-86B0-38EFE3B2AFFE}"/>
                </a:ext>
              </a:extLst>
            </p:cNvPr>
            <p:cNvSpPr txBox="1"/>
            <p:nvPr/>
          </p:nvSpPr>
          <p:spPr>
            <a:xfrm>
              <a:off x="632885" y="3804195"/>
              <a:ext cx="223811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00" dirty="0">
                  <a:solidFill>
                    <a:srgbClr val="4C57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900" dirty="0" err="1">
                  <a:solidFill>
                    <a:srgbClr val="4C57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AndrewMcCright</a:t>
              </a:r>
              <a:endParaRPr lang="en-US" sz="1900" dirty="0">
                <a:solidFill>
                  <a:srgbClr val="4C57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05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6A0BC3-788C-7940-9408-789D0B53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61" y="1212814"/>
            <a:ext cx="7354005" cy="547791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955A034-155E-9A43-BF38-F64286FB28C0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Humidity and wind speed… umm…</a:t>
            </a:r>
          </a:p>
          <a:p>
            <a:pPr algn="ctr"/>
            <a:r>
              <a:rPr lang="en-US" dirty="0"/>
              <a:t>Okay…</a:t>
            </a:r>
          </a:p>
        </p:txBody>
      </p:sp>
    </p:spTree>
    <p:extLst>
      <p:ext uri="{BB962C8B-B14F-4D97-AF65-F5344CB8AC3E}">
        <p14:creationId xmlns:p14="http://schemas.microsoft.com/office/powerpoint/2010/main" val="67349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DDD584-4313-5A44-842C-9E5634EA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27" y="1190787"/>
            <a:ext cx="7834274" cy="557800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A80C0B-02C2-A14D-8AC4-FEC90BD93D5D}"/>
              </a:ext>
            </a:extLst>
          </p:cNvPr>
          <p:cNvSpPr/>
          <p:nvPr/>
        </p:nvSpPr>
        <p:spPr>
          <a:xfrm>
            <a:off x="8454258" y="1605776"/>
            <a:ext cx="2239761" cy="1494263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 gusts, UV index, cloud cover?</a:t>
            </a:r>
            <a:br>
              <a:rPr lang="en-US" dirty="0"/>
            </a:br>
            <a:r>
              <a:rPr lang="en-US" dirty="0"/>
              <a:t>Maybe if I’m going to go kiting at the beach…</a:t>
            </a:r>
          </a:p>
        </p:txBody>
      </p:sp>
    </p:spTree>
    <p:extLst>
      <p:ext uri="{BB962C8B-B14F-4D97-AF65-F5344CB8AC3E}">
        <p14:creationId xmlns:p14="http://schemas.microsoft.com/office/powerpoint/2010/main" val="307902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2306DE-2E4B-ED48-8B93-DEAFC194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0199"/>
            <a:ext cx="8127717" cy="54905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1BDE673-2EAA-1442-B58D-D95207CF0811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Pressure tendency, apparent temp?</a:t>
            </a:r>
          </a:p>
        </p:txBody>
      </p:sp>
    </p:spTree>
    <p:extLst>
      <p:ext uri="{BB962C8B-B14F-4D97-AF65-F5344CB8AC3E}">
        <p14:creationId xmlns:p14="http://schemas.microsoft.com/office/powerpoint/2010/main" val="6860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0086AD-4EB0-F141-B188-FE418D45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44577"/>
            <a:ext cx="8989108" cy="547960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CA5CD3-1324-614F-A558-7481C0DF932B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Wet bulb temperature??</a:t>
            </a:r>
            <a:br>
              <a:rPr lang="en-US" dirty="0"/>
            </a:br>
            <a:r>
              <a:rPr lang="en-US" dirty="0"/>
              <a:t>Are we done yet?</a:t>
            </a:r>
          </a:p>
        </p:txBody>
      </p:sp>
    </p:spTree>
    <p:extLst>
      <p:ext uri="{BB962C8B-B14F-4D97-AF65-F5344CB8AC3E}">
        <p14:creationId xmlns:p14="http://schemas.microsoft.com/office/powerpoint/2010/main" val="34328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40C9FA-793B-184B-B9DA-380453B8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9"/>
            <a:ext cx="8676749" cy="544030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2F6C56A-2777-CA44-ADA5-C88383037BFF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really…</a:t>
            </a:r>
            <a:br>
              <a:rPr lang="en-US" dirty="0"/>
            </a:br>
            <a:r>
              <a:rPr lang="en-US" dirty="0"/>
              <a:t>Are we done yet?</a:t>
            </a:r>
          </a:p>
        </p:txBody>
      </p:sp>
    </p:spTree>
    <p:extLst>
      <p:ext uri="{BB962C8B-B14F-4D97-AF65-F5344CB8AC3E}">
        <p14:creationId xmlns:p14="http://schemas.microsoft.com/office/powerpoint/2010/main" val="3466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D920918-945F-824D-BFE5-BC6159BB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18817"/>
            <a:ext cx="8922201" cy="543882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377B24-9989-4F42-A6CB-31CA23CF5388}"/>
              </a:ext>
            </a:extLst>
          </p:cNvPr>
          <p:cNvSpPr/>
          <p:nvPr/>
        </p:nvSpPr>
        <p:spPr>
          <a:xfrm>
            <a:off x="8063966" y="1884557"/>
            <a:ext cx="2126166" cy="1349298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we really need to know the precipitation from the past 6, 9, and 12 hours?</a:t>
            </a:r>
          </a:p>
        </p:txBody>
      </p:sp>
    </p:spTree>
    <p:extLst>
      <p:ext uri="{BB962C8B-B14F-4D97-AF65-F5344CB8AC3E}">
        <p14:creationId xmlns:p14="http://schemas.microsoft.com/office/powerpoint/2010/main" val="241782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E3B5A-E1A4-B84E-8B21-DCD5249F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3644"/>
            <a:ext cx="8207435" cy="543514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DADBBC7-97C8-2D4C-9F01-566AFBAB5E63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dear…</a:t>
            </a:r>
            <a:br>
              <a:rPr lang="en-US" dirty="0"/>
            </a:br>
            <a:r>
              <a:rPr lang="en-US" dirty="0"/>
              <a:t>There’s still more…</a:t>
            </a:r>
          </a:p>
        </p:txBody>
      </p:sp>
    </p:spTree>
    <p:extLst>
      <p:ext uri="{BB962C8B-B14F-4D97-AF65-F5344CB8AC3E}">
        <p14:creationId xmlns:p14="http://schemas.microsoft.com/office/powerpoint/2010/main" val="77423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7CE52-B485-DA4B-87DB-7A325503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6659"/>
            <a:ext cx="8225546" cy="54398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86315CB-BD00-1B4E-9B5A-9A39AE55A672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Help! I’m drowning in weather data!!</a:t>
            </a:r>
          </a:p>
        </p:txBody>
      </p:sp>
    </p:spTree>
    <p:extLst>
      <p:ext uri="{BB962C8B-B14F-4D97-AF65-F5344CB8AC3E}">
        <p14:creationId xmlns:p14="http://schemas.microsoft.com/office/powerpoint/2010/main" val="17810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BF3476-2055-9E49-A9A8-9BADA863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9"/>
            <a:ext cx="9872546" cy="524725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F2C3609-37CC-E640-A85B-28589927D718}"/>
              </a:ext>
            </a:extLst>
          </p:cNvPr>
          <p:cNvSpPr/>
          <p:nvPr/>
        </p:nvSpPr>
        <p:spPr>
          <a:xfrm>
            <a:off x="8063966" y="1962615"/>
            <a:ext cx="2126166" cy="1271239"/>
          </a:xfrm>
          <a:prstGeom prst="wedgeRoundRectCallout">
            <a:avLst>
              <a:gd name="adj1" fmla="val -52826"/>
              <a:gd name="adj2" fmla="val 835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this the end?? Could it be?!</a:t>
            </a:r>
          </a:p>
        </p:txBody>
      </p:sp>
    </p:spTree>
    <p:extLst>
      <p:ext uri="{BB962C8B-B14F-4D97-AF65-F5344CB8AC3E}">
        <p14:creationId xmlns:p14="http://schemas.microsoft.com/office/powerpoint/2010/main" val="16573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No, just kidding.  We’re really done now.  ;-)</a:t>
            </a:r>
          </a:p>
          <a:p>
            <a:r>
              <a:rPr lang="en-US" dirty="0"/>
              <a:t>This is what we call OVER-FETCHING.</a:t>
            </a:r>
          </a:p>
          <a:p>
            <a:r>
              <a:rPr lang="en-US" dirty="0"/>
              <a:t>But what if we want to get the current conditions from all of our sites?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MicroProfile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7AD1-1FF2-5041-AB2A-34ABF540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6" y="5104667"/>
            <a:ext cx="11582400" cy="516161"/>
          </a:xfrm>
          <a:prstGeom prst="rect">
            <a:avLst/>
          </a:prstGeom>
        </p:spPr>
      </p:pic>
      <p:sp>
        <p:nvSpPr>
          <p:cNvPr id="6" name="Shape 248">
            <a:extLst>
              <a:ext uri="{FF2B5EF4-FFF2-40B4-BE49-F238E27FC236}">
                <a16:creationId xmlns:a16="http://schemas.microsoft.com/office/drawing/2014/main" id="{6CE48574-A8B0-2F41-B29A-B210C5D73E55}"/>
              </a:ext>
            </a:extLst>
          </p:cNvPr>
          <p:cNvSpPr txBox="1"/>
          <p:nvPr/>
        </p:nvSpPr>
        <p:spPr>
          <a:xfrm>
            <a:off x="8262005" y="2022727"/>
            <a:ext cx="1153200" cy="571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Health 2.2</a:t>
            </a: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Shape 249">
            <a:extLst>
              <a:ext uri="{FF2B5EF4-FFF2-40B4-BE49-F238E27FC236}">
                <a16:creationId xmlns:a16="http://schemas.microsoft.com/office/drawing/2014/main" id="{D063E26F-5797-EF42-B854-545799020F6C}"/>
              </a:ext>
            </a:extLst>
          </p:cNvPr>
          <p:cNvSpPr txBox="1"/>
          <p:nvPr/>
        </p:nvSpPr>
        <p:spPr>
          <a:xfrm>
            <a:off x="9480941" y="2029098"/>
            <a:ext cx="1153200" cy="571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Metrics 2.3</a:t>
            </a: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Shape 250">
            <a:extLst>
              <a:ext uri="{FF2B5EF4-FFF2-40B4-BE49-F238E27FC236}">
                <a16:creationId xmlns:a16="http://schemas.microsoft.com/office/drawing/2014/main" id="{C4D00C04-0441-4F4D-859D-8CF7EE25F4E5}"/>
              </a:ext>
            </a:extLst>
          </p:cNvPr>
          <p:cNvSpPr txBox="1"/>
          <p:nvPr/>
        </p:nvSpPr>
        <p:spPr>
          <a:xfrm>
            <a:off x="7036915" y="2029098"/>
            <a:ext cx="1153200" cy="571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Fault</a:t>
            </a:r>
            <a:br>
              <a:rPr lang="en-US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Tolerance 2.1</a:t>
            </a:r>
          </a:p>
        </p:txBody>
      </p:sp>
      <p:sp>
        <p:nvSpPr>
          <p:cNvPr id="9" name="Shape 251">
            <a:extLst>
              <a:ext uri="{FF2B5EF4-FFF2-40B4-BE49-F238E27FC236}">
                <a16:creationId xmlns:a16="http://schemas.microsoft.com/office/drawing/2014/main" id="{E3C70A4B-30F5-D24D-B393-6D83E369B669}"/>
              </a:ext>
            </a:extLst>
          </p:cNvPr>
          <p:cNvSpPr txBox="1"/>
          <p:nvPr/>
        </p:nvSpPr>
        <p:spPr>
          <a:xfrm>
            <a:off x="5856211" y="2653682"/>
            <a:ext cx="1153200" cy="571500"/>
          </a:xfrm>
          <a:prstGeom prst="rect">
            <a:avLst/>
          </a:prstGeom>
          <a:solidFill>
            <a:srgbClr val="416BB1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Open API 1.1</a:t>
            </a: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Shape 245">
            <a:extLst>
              <a:ext uri="{FF2B5EF4-FFF2-40B4-BE49-F238E27FC236}">
                <a16:creationId xmlns:a16="http://schemas.microsoft.com/office/drawing/2014/main" id="{A3983E21-7A8C-2542-A3D0-11FB4D02AA23}"/>
              </a:ext>
            </a:extLst>
          </p:cNvPr>
          <p:cNvSpPr txBox="1"/>
          <p:nvPr/>
        </p:nvSpPr>
        <p:spPr>
          <a:xfrm>
            <a:off x="9480942" y="2653682"/>
            <a:ext cx="1153200" cy="571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Config 1.4</a:t>
            </a: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Shape 246">
            <a:extLst>
              <a:ext uri="{FF2B5EF4-FFF2-40B4-BE49-F238E27FC236}">
                <a16:creationId xmlns:a16="http://schemas.microsoft.com/office/drawing/2014/main" id="{DB055D73-C01C-7048-8E45-192F23F5BD7A}"/>
              </a:ext>
            </a:extLst>
          </p:cNvPr>
          <p:cNvSpPr txBox="1"/>
          <p:nvPr/>
        </p:nvSpPr>
        <p:spPr>
          <a:xfrm>
            <a:off x="7050579" y="2653682"/>
            <a:ext cx="1153200" cy="571500"/>
          </a:xfrm>
          <a:prstGeom prst="rect">
            <a:avLst/>
          </a:prstGeom>
          <a:solidFill>
            <a:srgbClr val="416BB1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Open Tracing 1.3 </a:t>
            </a:r>
          </a:p>
        </p:txBody>
      </p:sp>
      <p:sp>
        <p:nvSpPr>
          <p:cNvPr id="12" name="Shape 247">
            <a:extLst>
              <a:ext uri="{FF2B5EF4-FFF2-40B4-BE49-F238E27FC236}">
                <a16:creationId xmlns:a16="http://schemas.microsoft.com/office/drawing/2014/main" id="{6FDBB7C6-AF67-A041-B3FC-1FF9F3777E33}"/>
              </a:ext>
            </a:extLst>
          </p:cNvPr>
          <p:cNvSpPr txBox="1"/>
          <p:nvPr/>
        </p:nvSpPr>
        <p:spPr>
          <a:xfrm>
            <a:off x="8262005" y="2653682"/>
            <a:ext cx="1153200" cy="571500"/>
          </a:xfrm>
          <a:prstGeom prst="rect">
            <a:avLst/>
          </a:prstGeom>
          <a:solidFill>
            <a:srgbClr val="416BB1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" sz="12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JWT 1.1</a:t>
            </a: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C2B65C-8B37-8E4E-8F2D-21A197704F58}"/>
              </a:ext>
            </a:extLst>
          </p:cNvPr>
          <p:cNvGrpSpPr/>
          <p:nvPr/>
        </p:nvGrpSpPr>
        <p:grpSpPr>
          <a:xfrm>
            <a:off x="5840529" y="2024752"/>
            <a:ext cx="4802162" cy="1848579"/>
            <a:chOff x="2493054" y="1768073"/>
            <a:chExt cx="4802162" cy="1848579"/>
          </a:xfrm>
        </p:grpSpPr>
        <p:sp>
          <p:nvSpPr>
            <p:cNvPr id="14" name="Shape 242">
              <a:extLst>
                <a:ext uri="{FF2B5EF4-FFF2-40B4-BE49-F238E27FC236}">
                  <a16:creationId xmlns:a16="http://schemas.microsoft.com/office/drawing/2014/main" id="{9449DC97-9E98-E948-9705-3C95316D6833}"/>
                </a:ext>
              </a:extLst>
            </p:cNvPr>
            <p:cNvSpPr txBox="1"/>
            <p:nvPr/>
          </p:nvSpPr>
          <p:spPr>
            <a:xfrm>
              <a:off x="4898453" y="3040445"/>
              <a:ext cx="1170300" cy="571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 cap="flat" cmpd="sng">
              <a:solidFill>
                <a:srgbClr val="3A81BA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n" sz="1200" dirty="0">
                  <a:solidFill>
                    <a:schemeClr val="bg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JSON-B 1.0</a:t>
              </a:r>
              <a:endParaRPr sz="1200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" name="Shape 243">
              <a:extLst>
                <a:ext uri="{FF2B5EF4-FFF2-40B4-BE49-F238E27FC236}">
                  <a16:creationId xmlns:a16="http://schemas.microsoft.com/office/drawing/2014/main" id="{15A42AA1-DF97-2A48-B9B1-12925E85701D}"/>
                </a:ext>
              </a:extLst>
            </p:cNvPr>
            <p:cNvSpPr txBox="1"/>
            <p:nvPr/>
          </p:nvSpPr>
          <p:spPr>
            <a:xfrm>
              <a:off x="2493054" y="1768073"/>
              <a:ext cx="1153200" cy="5715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3A81BA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n-US" sz="1200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Rest Client 1.4</a:t>
              </a:r>
            </a:p>
          </p:txBody>
        </p:sp>
        <p:sp>
          <p:nvSpPr>
            <p:cNvPr id="16" name="Shape 244">
              <a:extLst>
                <a:ext uri="{FF2B5EF4-FFF2-40B4-BE49-F238E27FC236}">
                  <a16:creationId xmlns:a16="http://schemas.microsoft.com/office/drawing/2014/main" id="{C3346F30-565A-EE4A-AD77-25BA9D4FC07F}"/>
                </a:ext>
              </a:extLst>
            </p:cNvPr>
            <p:cNvSpPr txBox="1"/>
            <p:nvPr/>
          </p:nvSpPr>
          <p:spPr>
            <a:xfrm>
              <a:off x="3694594" y="3045152"/>
              <a:ext cx="1153200" cy="571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 cap="flat" cmpd="sng">
              <a:solidFill>
                <a:srgbClr val="3A81BA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n" sz="1200" dirty="0">
                  <a:solidFill>
                    <a:schemeClr val="bg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JAX-RS 2.1</a:t>
              </a:r>
              <a:endParaRPr sz="1200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" name="Shape 258">
              <a:extLst>
                <a:ext uri="{FF2B5EF4-FFF2-40B4-BE49-F238E27FC236}">
                  <a16:creationId xmlns:a16="http://schemas.microsoft.com/office/drawing/2014/main" id="{6719CBB5-A3B9-E445-887B-225249F5BD6C}"/>
                </a:ext>
              </a:extLst>
            </p:cNvPr>
            <p:cNvSpPr txBox="1"/>
            <p:nvPr/>
          </p:nvSpPr>
          <p:spPr>
            <a:xfrm>
              <a:off x="2508736" y="3045152"/>
              <a:ext cx="1153200" cy="571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 cap="flat" cmpd="sng">
              <a:solidFill>
                <a:srgbClr val="3A81BA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rgbClr val="FFFFFF"/>
                </a:buClr>
              </a:pPr>
              <a:r>
                <a:rPr lang="en-US" sz="1200" dirty="0">
                  <a:solidFill>
                    <a:schemeClr val="bg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CDI 2.0</a:t>
              </a:r>
              <a:endParaRPr sz="1200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" name="Shape 242">
              <a:extLst>
                <a:ext uri="{FF2B5EF4-FFF2-40B4-BE49-F238E27FC236}">
                  <a16:creationId xmlns:a16="http://schemas.microsoft.com/office/drawing/2014/main" id="{25D4C38F-7ED2-5240-B942-7C18CA907B9A}"/>
                </a:ext>
              </a:extLst>
            </p:cNvPr>
            <p:cNvSpPr txBox="1"/>
            <p:nvPr/>
          </p:nvSpPr>
          <p:spPr>
            <a:xfrm>
              <a:off x="6124916" y="3040445"/>
              <a:ext cx="1170300" cy="5715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 cap="flat" cmpd="sng">
              <a:solidFill>
                <a:srgbClr val="3A81BA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rgbClr val="FFFFFF"/>
                </a:buClr>
              </a:pPr>
              <a:r>
                <a:rPr lang="en-US" sz="1200" dirty="0">
                  <a:solidFill>
                    <a:schemeClr val="bg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JSON-P 1.1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C18BFAE-EB51-B043-8BC4-40ADD7DB4CFA}"/>
              </a:ext>
            </a:extLst>
          </p:cNvPr>
          <p:cNvSpPr txBox="1"/>
          <p:nvPr/>
        </p:nvSpPr>
        <p:spPr>
          <a:xfrm>
            <a:off x="5559493" y="4252676"/>
            <a:ext cx="150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Updated specs</a:t>
            </a:r>
          </a:p>
        </p:txBody>
      </p:sp>
      <p:sp>
        <p:nvSpPr>
          <p:cNvPr id="20" name="Shape 248">
            <a:extLst>
              <a:ext uri="{FF2B5EF4-FFF2-40B4-BE49-F238E27FC236}">
                <a16:creationId xmlns:a16="http://schemas.microsoft.com/office/drawing/2014/main" id="{56A7ACD3-1A27-C749-B695-F4A1E3E08DD3}"/>
              </a:ext>
            </a:extLst>
          </p:cNvPr>
          <p:cNvSpPr txBox="1"/>
          <p:nvPr/>
        </p:nvSpPr>
        <p:spPr>
          <a:xfrm>
            <a:off x="5197168" y="4302639"/>
            <a:ext cx="293434" cy="215849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51">
            <a:extLst>
              <a:ext uri="{FF2B5EF4-FFF2-40B4-BE49-F238E27FC236}">
                <a16:creationId xmlns:a16="http://schemas.microsoft.com/office/drawing/2014/main" id="{A67021AD-4C11-7F4B-890C-8213F55CA1A3}"/>
              </a:ext>
            </a:extLst>
          </p:cNvPr>
          <p:cNvSpPr txBox="1"/>
          <p:nvPr/>
        </p:nvSpPr>
        <p:spPr>
          <a:xfrm>
            <a:off x="7195516" y="4321894"/>
            <a:ext cx="293434" cy="233869"/>
          </a:xfrm>
          <a:prstGeom prst="rect">
            <a:avLst/>
          </a:prstGeom>
          <a:solidFill>
            <a:srgbClr val="416BB1"/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2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672FD5-DB50-4E4D-B46F-42DC2276FE29}"/>
              </a:ext>
            </a:extLst>
          </p:cNvPr>
          <p:cNvSpPr txBox="1"/>
          <p:nvPr/>
        </p:nvSpPr>
        <p:spPr>
          <a:xfrm>
            <a:off x="7619142" y="4269489"/>
            <a:ext cx="177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Unchanged specs</a:t>
            </a:r>
          </a:p>
        </p:txBody>
      </p:sp>
      <p:sp>
        <p:nvSpPr>
          <p:cNvPr id="23" name="Shape 258">
            <a:extLst>
              <a:ext uri="{FF2B5EF4-FFF2-40B4-BE49-F238E27FC236}">
                <a16:creationId xmlns:a16="http://schemas.microsoft.com/office/drawing/2014/main" id="{F1FADEEA-06A7-494F-B3A9-7F5B4FE67D27}"/>
              </a:ext>
            </a:extLst>
          </p:cNvPr>
          <p:cNvSpPr txBox="1"/>
          <p:nvPr/>
        </p:nvSpPr>
        <p:spPr>
          <a:xfrm>
            <a:off x="9548697" y="4287556"/>
            <a:ext cx="290850" cy="26879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 cap="flat" cmpd="sng">
            <a:solidFill>
              <a:srgbClr val="3A81BA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FFFFFF"/>
              </a:buClr>
            </a:pPr>
            <a:endParaRPr sz="1200" dirty="0">
              <a:solidFill>
                <a:schemeClr val="tx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01F97B-0D63-0C45-B39C-F4E469C1E7E9}"/>
              </a:ext>
            </a:extLst>
          </p:cNvPr>
          <p:cNvSpPr txBox="1"/>
          <p:nvPr/>
        </p:nvSpPr>
        <p:spPr>
          <a:xfrm>
            <a:off x="9923466" y="4238711"/>
            <a:ext cx="142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EE specs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3FC0C-44D3-7045-8C3F-10E78B659032}"/>
              </a:ext>
            </a:extLst>
          </p:cNvPr>
          <p:cNvSpPr txBox="1"/>
          <p:nvPr/>
        </p:nvSpPr>
        <p:spPr>
          <a:xfrm>
            <a:off x="7342233" y="1551775"/>
            <a:ext cx="214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MicroProfile 3.3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54F53B-43B7-F14C-A644-F024921D3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0" y="1459313"/>
            <a:ext cx="3402583" cy="5987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1CBBF9C-40F2-174F-AE30-6AE78FB7D77B}"/>
              </a:ext>
            </a:extLst>
          </p:cNvPr>
          <p:cNvSpPr txBox="1"/>
          <p:nvPr/>
        </p:nvSpPr>
        <p:spPr>
          <a:xfrm>
            <a:off x="1423360" y="2088790"/>
            <a:ext cx="241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https://microprofile.io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 animBg="1"/>
      <p:bldP spid="21" grpId="0" animBg="1"/>
      <p:bldP spid="22" grpId="0"/>
      <p:bldP spid="23" grpId="0" animBg="1"/>
      <p:bldP spid="24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Under-Fetching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C3AFE-C001-3641-86AD-3A5A8B3403D2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Under-fetching is when we need to make multiple requests to get the data we want.</a:t>
            </a:r>
          </a:p>
          <a:p>
            <a:r>
              <a:rPr lang="en-US" dirty="0"/>
              <a:t>So if we need to get the current conditions for three different locations, we would need to make three different REST requests.</a:t>
            </a:r>
          </a:p>
          <a:p>
            <a:r>
              <a:rPr lang="en-US" dirty="0"/>
              <a:t>Now we get to sift through all that data – times three!!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4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Thank You! </a:t>
            </a:r>
            <a:r>
              <a:rPr lang="en-US" dirty="0" err="1"/>
              <a:t>GraphQL</a:t>
            </a:r>
            <a:r>
              <a:rPr lang="en-US" dirty="0"/>
              <a:t> to the rescue!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C3AFE-C001-3641-86AD-3A5A8B3403D2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was designed with the idea of reducing over- and under-fetching.</a:t>
            </a:r>
          </a:p>
          <a:p>
            <a:r>
              <a:rPr lang="en-US" dirty="0" err="1"/>
              <a:t>GraphQL</a:t>
            </a:r>
            <a:r>
              <a:rPr lang="en-US" dirty="0"/>
              <a:t> queries specify exactly what the client wants.</a:t>
            </a:r>
          </a:p>
          <a:p>
            <a:r>
              <a:rPr lang="en-US" dirty="0"/>
              <a:t>Multiple queries can be submitted on the same request.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Thank You! </a:t>
            </a:r>
            <a:r>
              <a:rPr lang="en-US" dirty="0" err="1"/>
              <a:t>GraphQL</a:t>
            </a:r>
            <a:r>
              <a:rPr lang="en-US" dirty="0"/>
              <a:t> to the rescue!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C3AFE-C001-3641-86AD-3A5A8B3403D2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was designed with the idea of reducing over- and under-fetching.</a:t>
            </a:r>
          </a:p>
          <a:p>
            <a:r>
              <a:rPr lang="en-US" dirty="0" err="1"/>
              <a:t>GraphQL</a:t>
            </a:r>
            <a:r>
              <a:rPr lang="en-US" dirty="0"/>
              <a:t> queries specify exactly what the client wants.</a:t>
            </a:r>
          </a:p>
          <a:p>
            <a:r>
              <a:rPr lang="en-US" dirty="0"/>
              <a:t>Multiple queries can be submitted on the same request.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 descr="A screenshot of a GraphQL Schema file">
            <a:extLst>
              <a:ext uri="{FF2B5EF4-FFF2-40B4-BE49-F238E27FC236}">
                <a16:creationId xmlns:a16="http://schemas.microsoft.com/office/drawing/2014/main" id="{116249F6-0479-7647-AB0B-74A26DD0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10482"/>
            <a:ext cx="9410700" cy="510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593496-CC4D-3D44-ABD7-CB03EB0E9806}"/>
              </a:ext>
            </a:extLst>
          </p:cNvPr>
          <p:cNvSpPr/>
          <p:nvPr/>
        </p:nvSpPr>
        <p:spPr>
          <a:xfrm>
            <a:off x="1390650" y="5586761"/>
            <a:ext cx="9410700" cy="840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Thank You! </a:t>
            </a:r>
            <a:r>
              <a:rPr lang="en-US" dirty="0" err="1"/>
              <a:t>GraphQL</a:t>
            </a:r>
            <a:r>
              <a:rPr lang="en-US" dirty="0"/>
              <a:t> to the rescue!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C3AFE-C001-3641-86AD-3A5A8B3403D2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was designed with the idea of reducing over- and under-fetching.</a:t>
            </a:r>
          </a:p>
          <a:p>
            <a:r>
              <a:rPr lang="en-US" dirty="0" err="1"/>
              <a:t>GraphQL</a:t>
            </a:r>
            <a:r>
              <a:rPr lang="en-US" dirty="0"/>
              <a:t> queries specify exactly what the client wants.</a:t>
            </a:r>
          </a:p>
          <a:p>
            <a:r>
              <a:rPr lang="en-US" dirty="0"/>
              <a:t>Multiple queries can be submitted on the same request.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 descr="A screenshot of a GraphQL Schema file">
            <a:extLst>
              <a:ext uri="{FF2B5EF4-FFF2-40B4-BE49-F238E27FC236}">
                <a16:creationId xmlns:a16="http://schemas.microsoft.com/office/drawing/2014/main" id="{1988855C-0426-574C-B0E8-30721D4F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10482"/>
            <a:ext cx="9410700" cy="5105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066273-CE89-B24A-865E-253088453A59}"/>
              </a:ext>
            </a:extLst>
          </p:cNvPr>
          <p:cNvSpPr/>
          <p:nvPr/>
        </p:nvSpPr>
        <p:spPr>
          <a:xfrm>
            <a:off x="1390650" y="5575610"/>
            <a:ext cx="9410700" cy="840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QL query.">
            <a:extLst>
              <a:ext uri="{FF2B5EF4-FFF2-40B4-BE49-F238E27FC236}">
                <a16:creationId xmlns:a16="http://schemas.microsoft.com/office/drawing/2014/main" id="{CBC5D4E2-A305-AD42-B632-A06661F9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73" y="1236664"/>
            <a:ext cx="5562600" cy="4889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2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1C3AFE-C001-3641-86AD-3A5A8B3403D2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was designed with the idea of reducing over- and under-fetching.</a:t>
            </a:r>
          </a:p>
          <a:p>
            <a:r>
              <a:rPr lang="en-US" dirty="0" err="1"/>
              <a:t>GraphQL</a:t>
            </a:r>
            <a:r>
              <a:rPr lang="en-US" dirty="0"/>
              <a:t> queries specify exactly what the client wants.</a:t>
            </a:r>
          </a:p>
          <a:p>
            <a:r>
              <a:rPr lang="en-US" dirty="0"/>
              <a:t>Multiple queries can be submitted on the same request.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9" name="Picture 8" descr="A screenshot of a GraphQL Schema file">
            <a:extLst>
              <a:ext uri="{FF2B5EF4-FFF2-40B4-BE49-F238E27FC236}">
                <a16:creationId xmlns:a16="http://schemas.microsoft.com/office/drawing/2014/main" id="{FD345B6F-47A2-6B4C-89B8-E9A43493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310482"/>
            <a:ext cx="9410700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Thank You! </a:t>
            </a:r>
            <a:r>
              <a:rPr lang="en-US" dirty="0" err="1"/>
              <a:t>GraphQL</a:t>
            </a:r>
            <a:r>
              <a:rPr lang="en-US" dirty="0"/>
              <a:t> to the rescue!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B54D93-1139-0745-BF40-24512BEE6CF5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8C7A1-D480-E844-B078-371026701648}"/>
              </a:ext>
            </a:extLst>
          </p:cNvPr>
          <p:cNvSpPr/>
          <p:nvPr/>
        </p:nvSpPr>
        <p:spPr>
          <a:xfrm>
            <a:off x="1390650" y="5575610"/>
            <a:ext cx="9410700" cy="8402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QL query.">
            <a:extLst>
              <a:ext uri="{FF2B5EF4-FFF2-40B4-BE49-F238E27FC236}">
                <a16:creationId xmlns:a16="http://schemas.microsoft.com/office/drawing/2014/main" id="{CBC5D4E2-A305-AD42-B632-A06661F9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73" y="1236664"/>
            <a:ext cx="5562600" cy="4889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the results of a GraphQL query.">
            <a:extLst>
              <a:ext uri="{FF2B5EF4-FFF2-40B4-BE49-F238E27FC236}">
                <a16:creationId xmlns:a16="http://schemas.microsoft.com/office/drawing/2014/main" id="{4E06DAB5-C84B-DD4E-9D82-08FA0A42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080" y="1236664"/>
            <a:ext cx="4343400" cy="4851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5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13A-A946-DC43-8E1A-474B952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see the code!!</a:t>
            </a:r>
          </a:p>
        </p:txBody>
      </p:sp>
    </p:spTree>
    <p:extLst>
      <p:ext uri="{BB962C8B-B14F-4D97-AF65-F5344CB8AC3E}">
        <p14:creationId xmlns:p14="http://schemas.microsoft.com/office/powerpoint/2010/main" val="154317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0232-D47F-4E45-BCF5-69EBD123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load what I want to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82B34-A2D9-7C46-B13A-E742A3898EAF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@Source </a:t>
            </a:r>
            <a:r>
              <a:rPr lang="en-US" dirty="0"/>
              <a:t>annotation allows apps to avoid expensive data lookups when the client doesn’t want that data anyway!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 descr="Screenshot of sample code showing how to source additional fields.">
            <a:extLst>
              <a:ext uri="{FF2B5EF4-FFF2-40B4-BE49-F238E27FC236}">
                <a16:creationId xmlns:a16="http://schemas.microsoft.com/office/drawing/2014/main" id="{EC043D72-32FB-F04A-828B-A20E57A7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841752"/>
            <a:ext cx="10171938" cy="19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13A-A946-DC43-8E1A-474B952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see it work!!</a:t>
            </a:r>
          </a:p>
        </p:txBody>
      </p:sp>
    </p:spTree>
    <p:extLst>
      <p:ext uri="{BB962C8B-B14F-4D97-AF65-F5344CB8AC3E}">
        <p14:creationId xmlns:p14="http://schemas.microsoft.com/office/powerpoint/2010/main" val="307184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run into an exception?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supports partial results.</a:t>
            </a:r>
          </a:p>
          <a:p>
            <a:r>
              <a:rPr lang="en-US" dirty="0"/>
              <a:t>For multiple queries, the successful results are returned while error data is returned for unsuccessful queries.</a:t>
            </a:r>
          </a:p>
          <a:p>
            <a:r>
              <a:rPr lang="en-US" dirty="0"/>
              <a:t>Developers can throw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GraphQLException</a:t>
            </a:r>
            <a:r>
              <a:rPr lang="en-US" dirty="0"/>
              <a:t> that contains partial results.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13A-A946-DC43-8E1A-474B952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check it out!!</a:t>
            </a:r>
          </a:p>
        </p:txBody>
      </p:sp>
    </p:spTree>
    <p:extLst>
      <p:ext uri="{BB962C8B-B14F-4D97-AF65-F5344CB8AC3E}">
        <p14:creationId xmlns:p14="http://schemas.microsoft.com/office/powerpoint/2010/main" val="164671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B6F2-38F1-6E48-B9F7-3B188A8D3B1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is an open-source data query and manipulation language for APIs, and a runtime for fulfilling queries with existing data. </a:t>
            </a:r>
            <a:r>
              <a:rPr lang="en-US" dirty="0" err="1"/>
              <a:t>GraphQL</a:t>
            </a:r>
            <a:r>
              <a:rPr lang="en-US" dirty="0"/>
              <a:t> interprets strings from the client, and returns data in an understandable, predictable, pre-defined manner. </a:t>
            </a:r>
            <a:r>
              <a:rPr lang="en-US" dirty="0" err="1"/>
              <a:t>GraphQL</a:t>
            </a:r>
            <a:r>
              <a:rPr lang="en-US" dirty="0"/>
              <a:t> is an alternative, though not necessarily a replacement for REST.</a:t>
            </a:r>
          </a:p>
          <a:p>
            <a:r>
              <a:rPr lang="en-US" dirty="0" err="1"/>
              <a:t>GraphQL</a:t>
            </a:r>
            <a:r>
              <a:rPr lang="en-US" dirty="0"/>
              <a:t> was developed internally by Facebook in 2012 before being publicly released in 2015. Facebook delivered both a </a:t>
            </a:r>
            <a:r>
              <a:rPr lang="en-US" dirty="0">
                <a:hlinkClick r:id="rId3"/>
              </a:rPr>
              <a:t>specification</a:t>
            </a:r>
            <a:r>
              <a:rPr lang="en-US" dirty="0"/>
              <a:t> and a </a:t>
            </a:r>
            <a:r>
              <a:rPr lang="en-US" dirty="0">
                <a:hlinkClick r:id="rId4"/>
              </a:rPr>
              <a:t>reference implementation</a:t>
            </a:r>
            <a:r>
              <a:rPr lang="en-US" dirty="0"/>
              <a:t> in JavaScript.</a:t>
            </a:r>
          </a:p>
          <a:p>
            <a:r>
              <a:rPr lang="en-US" dirty="0"/>
              <a:t>On 7 November 2018, Facebook moved the </a:t>
            </a:r>
            <a:r>
              <a:rPr lang="en-US" dirty="0" err="1"/>
              <a:t>GraphQL</a:t>
            </a:r>
            <a:r>
              <a:rPr lang="en-US" dirty="0"/>
              <a:t> project to the newly-established </a:t>
            </a:r>
            <a:r>
              <a:rPr lang="en-US" dirty="0">
                <a:hlinkClick r:id="rId5"/>
              </a:rPr>
              <a:t>GraphQL foundation</a:t>
            </a:r>
            <a:r>
              <a:rPr lang="en-US" dirty="0"/>
              <a:t>, hosted by the non-profit Linux Foundation. This is a significant milestone in terms of industry and community adoption. </a:t>
            </a:r>
            <a:r>
              <a:rPr lang="en-US" dirty="0" err="1"/>
              <a:t>GraphQL</a:t>
            </a:r>
            <a:r>
              <a:rPr lang="en-US" dirty="0"/>
              <a:t> is widely used by </a:t>
            </a:r>
            <a:r>
              <a:rPr lang="en-US" dirty="0">
                <a:hlinkClick r:id="rId6"/>
              </a:rPr>
              <a:t>many customers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Refinements / Clarifications / Fixes</a:t>
            </a:r>
          </a:p>
          <a:p>
            <a:r>
              <a:rPr lang="en-US" dirty="0" err="1"/>
              <a:t>GraphQL</a:t>
            </a:r>
            <a:r>
              <a:rPr lang="en-US" dirty="0"/>
              <a:t> Client APIs</a:t>
            </a:r>
          </a:p>
          <a:p>
            <a:r>
              <a:rPr lang="en-US" dirty="0"/>
              <a:t>Subscriptions?</a:t>
            </a:r>
          </a:p>
          <a:p>
            <a:r>
              <a:rPr lang="en-US" dirty="0"/>
              <a:t>Custom Scalars?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fills in some gaps in REST – over-fetching, under-fetching, partial results, etc. </a:t>
            </a:r>
          </a:p>
          <a:p>
            <a:r>
              <a:rPr lang="en-US" dirty="0" err="1"/>
              <a:t>MicroProfile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 makes it easy to develop and deploy </a:t>
            </a:r>
            <a:r>
              <a:rPr lang="en-US" dirty="0" err="1"/>
              <a:t>GraphQL</a:t>
            </a:r>
            <a:r>
              <a:rPr lang="en-US" dirty="0"/>
              <a:t> applications</a:t>
            </a:r>
          </a:p>
          <a:p>
            <a:r>
              <a:rPr lang="en-US" dirty="0"/>
              <a:t>Open is Awesome!!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13A-A946-DC43-8E1A-474B952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4009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2FE2-C34E-D642-8CAD-916B354EC571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MP </a:t>
            </a:r>
            <a:r>
              <a:rPr lang="en-GB" dirty="0" err="1"/>
              <a:t>GraphQL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>
                <a:hlinkClick r:id="rId3"/>
              </a:rPr>
              <a:t>https://github.com/eclipse/microprofile-graphql</a:t>
            </a:r>
            <a:br>
              <a:rPr lang="en-GB" dirty="0"/>
            </a:br>
            <a:r>
              <a:rPr lang="en-GB" dirty="0">
                <a:hlinkClick r:id="rId4"/>
              </a:rPr>
              <a:t>https://gitter.im/eclipse/microprofile-graphql</a:t>
            </a:r>
            <a:endParaRPr lang="en-GB" dirty="0"/>
          </a:p>
          <a:p>
            <a:r>
              <a:rPr lang="en-GB" dirty="0"/>
              <a:t>Maven Coordinates:</a:t>
            </a:r>
            <a:br>
              <a:rPr lang="en-GB" dirty="0"/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&lt;dependency&gt;</a:t>
            </a:r>
            <a:b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org.eclipse.microprofile.graphql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groupId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microprofile-graphql-api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artifactId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 &lt;version&gt;1.0-M6&lt;/version&gt;</a:t>
            </a:r>
            <a:b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&lt;/dependency&gt;</a:t>
            </a:r>
            <a:endParaRPr lang="en-GB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Sample app:</a:t>
            </a:r>
            <a:br>
              <a:rPr lang="en-GB" dirty="0"/>
            </a:br>
            <a:r>
              <a:rPr lang="en-GB" dirty="0">
                <a:hlinkClick r:id="rId5"/>
              </a:rPr>
              <a:t>https://github.com/OpenLiberty/sample-mp-graphql</a:t>
            </a:r>
            <a:endParaRPr lang="en-GB" dirty="0"/>
          </a:p>
          <a:p>
            <a:r>
              <a:rPr lang="en-GB" dirty="0" err="1"/>
              <a:t>GraphQL</a:t>
            </a:r>
            <a:r>
              <a:rPr lang="en-GB" dirty="0"/>
              <a:t>-SPQR project</a:t>
            </a:r>
            <a:br>
              <a:rPr lang="en-GB" dirty="0"/>
            </a:br>
            <a:r>
              <a:rPr lang="en-GB" dirty="0">
                <a:hlinkClick r:id="rId6"/>
              </a:rPr>
              <a:t>https://github.com/leangen/graphql-spqr</a:t>
            </a:r>
            <a:endParaRPr lang="en-GB" dirty="0"/>
          </a:p>
          <a:p>
            <a:r>
              <a:rPr lang="en-GB" dirty="0"/>
              <a:t>Andy McCright</a:t>
            </a:r>
            <a:br>
              <a:rPr lang="en-GB" dirty="0"/>
            </a:br>
            <a:r>
              <a:rPr lang="en-GB" dirty="0">
                <a:hlinkClick r:id="rId7"/>
              </a:rPr>
              <a:t>@AndrewMcCright</a:t>
            </a:r>
            <a:r>
              <a:rPr lang="en-GB" dirty="0"/>
              <a:t> – </a:t>
            </a:r>
            <a:r>
              <a:rPr lang="en-GB" dirty="0">
                <a:hlinkClick r:id="rId8"/>
              </a:rPr>
              <a:t>j.andrew.mccright@gmail.com</a:t>
            </a:r>
            <a:r>
              <a:rPr lang="en-GB" dirty="0"/>
              <a:t> – </a:t>
            </a:r>
            <a:r>
              <a:rPr lang="en-GB" dirty="0">
                <a:hlinkClick r:id="rId9"/>
              </a:rPr>
              <a:t>andymc@us.ibm.com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16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813A-A946-DC43-8E1A-474B95278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883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A3D2-A9B8-494C-9E2A-8CBF8CFE0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815385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Conditions.java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Conditions.java shows the weather data that can be returned to the client. It is the model in a model-view-controller architecture.">
            <a:extLst>
              <a:ext uri="{FF2B5EF4-FFF2-40B4-BE49-F238E27FC236}">
                <a16:creationId xmlns:a16="http://schemas.microsoft.com/office/drawing/2014/main" id="{65CA3130-AB0C-9D48-9D11-FF57F25D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" y="1296553"/>
            <a:ext cx="7886122" cy="513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3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PrecipType.java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 descr="PrecipType.java - an Enum indicating the type of precipitation: rain, snow, sleet.">
            <a:extLst>
              <a:ext uri="{FF2B5EF4-FFF2-40B4-BE49-F238E27FC236}">
                <a16:creationId xmlns:a16="http://schemas.microsoft.com/office/drawing/2014/main" id="{F35A7256-74CD-E745-A5C8-F2B34090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071360" cy="47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0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WeatherService.java</a:t>
            </a:r>
            <a:r>
              <a:rPr lang="en-US" dirty="0"/>
              <a:t>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Part of WeatherService.java - this is the controller part of the MVC architecture.  It provides root level queries and mutations for clients to invoke.">
            <a:extLst>
              <a:ext uri="{FF2B5EF4-FFF2-40B4-BE49-F238E27FC236}">
                <a16:creationId xmlns:a16="http://schemas.microsoft.com/office/drawing/2014/main" id="{4C318EA5-D4C2-0A4F-B47B-54780B96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10029726" cy="47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PrecipType.java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6" name="Picture 5" descr="PrecipType.java - an Enum indicating the type of precipitation: rain, snow, sleet.">
            <a:extLst>
              <a:ext uri="{FF2B5EF4-FFF2-40B4-BE49-F238E27FC236}">
                <a16:creationId xmlns:a16="http://schemas.microsoft.com/office/drawing/2014/main" id="{F35A7256-74CD-E745-A5C8-F2B34090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7071360" cy="47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B6F2-38F1-6E48-B9F7-3B188A8D3B1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GraphQL</a:t>
            </a:r>
            <a:r>
              <a:rPr lang="en-US" dirty="0"/>
              <a:t> enables clients to invoke queries (read) and mutations (create/update/delete) on entity types and specify which fields from the entity is returned.</a:t>
            </a:r>
          </a:p>
          <a:p>
            <a:r>
              <a:rPr lang="en-US" dirty="0" err="1"/>
              <a:t>GraphQL</a:t>
            </a:r>
            <a:r>
              <a:rPr lang="en-US" dirty="0"/>
              <a:t> schemas allow developers to specify output types, input types, interfaces, and enumerated types.</a:t>
            </a:r>
          </a:p>
          <a:p>
            <a:r>
              <a:rPr lang="en-US" dirty="0" err="1"/>
              <a:t>GraphQL</a:t>
            </a:r>
            <a:r>
              <a:rPr lang="en-US" dirty="0"/>
              <a:t> “primitives” are known as scalars.  The spec defines that all </a:t>
            </a:r>
            <a:r>
              <a:rPr lang="en-US" dirty="0" err="1"/>
              <a:t>GraphQL</a:t>
            </a:r>
            <a:r>
              <a:rPr lang="en-US" dirty="0"/>
              <a:t> implementations handle String, Int, Float, Boolean, and ID.  Implementations are allowed to define custom scalars.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8A29-D7CF-854A-A2D8-647E5B13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3 Cities – </a:t>
            </a:r>
            <a:r>
              <a:rPr lang="en-US" dirty="0" err="1"/>
              <a:t>WetBulb</a:t>
            </a:r>
            <a:r>
              <a:rPr lang="en-US" dirty="0"/>
              <a:t> in Rochester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C8AB-17B2-184D-838B-526EC5B2DF4A}"/>
              </a:ext>
            </a:extLst>
          </p:cNvPr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 descr="GraphiQL page showing a multi-part query of weather conditions for three cities, but only searching the wet bulb temperature of Rochester.">
            <a:extLst>
              <a:ext uri="{FF2B5EF4-FFF2-40B4-BE49-F238E27FC236}">
                <a16:creationId xmlns:a16="http://schemas.microsoft.com/office/drawing/2014/main" id="{1CA6E3AD-0D4E-BD41-8888-3282E010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417639"/>
            <a:ext cx="8881872" cy="4342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A6836-4E7A-EE4C-B541-9249B190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53" y="5055228"/>
            <a:ext cx="11651694" cy="14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8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D6CE-C570-C04D-9448-4B7C63543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Example</a:t>
            </a:r>
          </a:p>
        </p:txBody>
      </p:sp>
      <p:pic>
        <p:nvPicPr>
          <p:cNvPr id="4" name="Picture 3" descr="GraphiQL page showing a query whose results include error information and partial results.">
            <a:extLst>
              <a:ext uri="{FF2B5EF4-FFF2-40B4-BE49-F238E27FC236}">
                <a16:creationId xmlns:a16="http://schemas.microsoft.com/office/drawing/2014/main" id="{6866298E-A02F-3748-9485-6BC47FF6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4" y="1290145"/>
            <a:ext cx="8188440" cy="5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7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B6F2-38F1-6E48-B9F7-3B188A8D3B1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Avoiding over-fetching or under-fetching data. Clients can retrieve several types of data in a single request or can limit the response data based on specific criteria.</a:t>
            </a:r>
          </a:p>
          <a:p>
            <a:r>
              <a:rPr lang="en-US" dirty="0"/>
              <a:t>Enabling data models to evolve. The schema can change without requiring changes in existing clients, and vice versa - this can be done without a need for a new version of the application.</a:t>
            </a:r>
          </a:p>
          <a:p>
            <a:r>
              <a:rPr lang="en-US" dirty="0"/>
              <a:t>Partial results on errors.</a:t>
            </a:r>
          </a:p>
          <a:p>
            <a:r>
              <a:rPr lang="en-US" dirty="0"/>
              <a:t>The schema defines how the data can be accessed and serves as the contract between the client and the server. Development teams on both sides can work without further communication.</a:t>
            </a:r>
          </a:p>
          <a:p>
            <a:r>
              <a:rPr lang="en-US" dirty="0"/>
              <a:t>Native schema introspection enables users to discover APIs and to refine the queries on the client-side. This advantage is increased with graphical tools such as </a:t>
            </a:r>
            <a:r>
              <a:rPr lang="en-US" dirty="0">
                <a:hlinkClick r:id="rId3"/>
              </a:rPr>
              <a:t>GraphiQL</a:t>
            </a:r>
            <a:r>
              <a:rPr lang="en-US" dirty="0"/>
              <a:t> and </a:t>
            </a:r>
            <a:r>
              <a:rPr lang="en-US" dirty="0">
                <a:hlinkClick r:id="rId4"/>
              </a:rPr>
              <a:t>GraphQL Voyager</a:t>
            </a:r>
            <a:r>
              <a:rPr lang="en-US" dirty="0"/>
              <a:t> enabling smooth and easy API discovery.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MicroProfile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BD3CF-22BD-CC49-9941-7671E36F8696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MP Community with many active participants (more are always welcome!)</a:t>
            </a:r>
            <a:br>
              <a:rPr lang="en-GB" dirty="0"/>
            </a:br>
            <a:r>
              <a:rPr lang="en-GB" dirty="0">
                <a:hlinkClick r:id="rId3"/>
              </a:rPr>
              <a:t>https://github.com/eclipse/microprofile-graphql</a:t>
            </a:r>
            <a:br>
              <a:rPr lang="en-GB" dirty="0"/>
            </a:br>
            <a:r>
              <a:rPr lang="en-GB" dirty="0">
                <a:hlinkClick r:id="rId4"/>
              </a:rPr>
              <a:t>https://gitter.im/eclipse/microprofile-graphql</a:t>
            </a:r>
            <a:endParaRPr lang="en-GB" dirty="0"/>
          </a:p>
          <a:p>
            <a:r>
              <a:rPr lang="en-GB" dirty="0"/>
              <a:t>Goal is a “code-first” approach to building </a:t>
            </a:r>
            <a:r>
              <a:rPr lang="en-GB" dirty="0" err="1"/>
              <a:t>GraphQL</a:t>
            </a:r>
            <a:r>
              <a:rPr lang="en-GB" dirty="0"/>
              <a:t> applications.</a:t>
            </a:r>
          </a:p>
          <a:p>
            <a:r>
              <a:rPr lang="en-GB" dirty="0"/>
              <a:t>MP </a:t>
            </a:r>
            <a:r>
              <a:rPr lang="en-GB" dirty="0" err="1"/>
              <a:t>GraphQL</a:t>
            </a:r>
            <a:r>
              <a:rPr lang="en-GB" dirty="0"/>
              <a:t> API intends to borrow ideas from well-known APIs like JAX-RS.</a:t>
            </a:r>
          </a:p>
          <a:p>
            <a:r>
              <a:rPr lang="en-GB" dirty="0"/>
              <a:t>Based around the </a:t>
            </a:r>
            <a:r>
              <a:rPr lang="en-GB" dirty="0" err="1"/>
              <a:t>GraphQL</a:t>
            </a:r>
            <a:r>
              <a:rPr lang="en-GB" dirty="0"/>
              <a:t>-SPQR project</a:t>
            </a:r>
            <a:br>
              <a:rPr lang="en-GB" dirty="0"/>
            </a:br>
            <a:r>
              <a:rPr lang="en-GB" dirty="0">
                <a:hlinkClick r:id="rId5"/>
              </a:rPr>
              <a:t>https://github.com/leangen/graphql-spqr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A394E-178C-D042-BEE6-85C3DCE0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BD3CF-22BD-CC49-9941-7671E36F8696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1F0DCD-F049-C24D-A3D7-1510B9F5FAE4}"/>
              </a:ext>
            </a:extLst>
          </p:cNvPr>
          <p:cNvGrpSpPr/>
          <p:nvPr/>
        </p:nvGrpSpPr>
        <p:grpSpPr>
          <a:xfrm>
            <a:off x="1449658" y="1051720"/>
            <a:ext cx="7928518" cy="2216787"/>
            <a:chOff x="1449658" y="1051720"/>
            <a:chExt cx="7928518" cy="2216787"/>
          </a:xfrm>
        </p:grpSpPr>
        <p:sp>
          <p:nvSpPr>
            <p:cNvPr id="6" name="Sun 5">
              <a:extLst>
                <a:ext uri="{FF2B5EF4-FFF2-40B4-BE49-F238E27FC236}">
                  <a16:creationId xmlns:a16="http://schemas.microsoft.com/office/drawing/2014/main" id="{67CE1BCA-175A-6943-885B-63798048B403}"/>
                </a:ext>
              </a:extLst>
            </p:cNvPr>
            <p:cNvSpPr/>
            <p:nvPr/>
          </p:nvSpPr>
          <p:spPr>
            <a:xfrm>
              <a:off x="8028878" y="1051720"/>
              <a:ext cx="914400" cy="914400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A74B9541-E001-4645-A4D0-D759327B7961}"/>
                </a:ext>
              </a:extLst>
            </p:cNvPr>
            <p:cNvSpPr/>
            <p:nvPr/>
          </p:nvSpPr>
          <p:spPr>
            <a:xfrm>
              <a:off x="1449658" y="1516567"/>
              <a:ext cx="7928518" cy="1751940"/>
            </a:xfrm>
            <a:prstGeom prst="cloud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96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9D15DD-56C0-DF46-8B56-F3A6586099D4}"/>
                </a:ext>
              </a:extLst>
            </p:cNvPr>
            <p:cNvSpPr/>
            <p:nvPr/>
          </p:nvSpPr>
          <p:spPr>
            <a:xfrm>
              <a:off x="3036566" y="1600201"/>
              <a:ext cx="4992312" cy="12924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Weather!!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9C7E0B-207B-E740-8A19-7922DA896FB0}"/>
              </a:ext>
            </a:extLst>
          </p:cNvPr>
          <p:cNvSpPr txBox="1">
            <a:spLocks/>
          </p:cNvSpPr>
          <p:nvPr/>
        </p:nvSpPr>
        <p:spPr>
          <a:xfrm>
            <a:off x="762000" y="3429000"/>
            <a:ext cx="10972800" cy="284956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app will provide current conditions and forecast for various locations, similar to services offered by </a:t>
            </a:r>
            <a:r>
              <a:rPr lang="en-GB" dirty="0" err="1"/>
              <a:t>accuweather.com</a:t>
            </a:r>
            <a:r>
              <a:rPr lang="en-GB" dirty="0"/>
              <a:t>, </a:t>
            </a:r>
            <a:r>
              <a:rPr lang="en-GB" dirty="0" err="1"/>
              <a:t>weather.com</a:t>
            </a:r>
            <a:r>
              <a:rPr lang="en-GB" dirty="0"/>
              <a:t>, etc.</a:t>
            </a:r>
          </a:p>
          <a:p>
            <a:r>
              <a:rPr lang="en-GB" dirty="0"/>
              <a:t>Unlike “real” weather stations, our data is generated at random.</a:t>
            </a:r>
          </a:p>
          <a:p>
            <a:r>
              <a:rPr lang="en-GB" dirty="0"/>
              <a:t>At least at first, this sample app will function as the complete service.  In the future, we could incorporate a micro-services approach using IoT-based weather stations, etc.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6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978C-E70C-C548-80C1-A6089E1C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Scenario: Local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4F2F-4506-7B4D-B4B3-025BF43A0C6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80990" marR="0" indent="-380990" algn="l" defTabSz="609585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1467"/>
              </a:spcAft>
              <a:buClr>
                <a:srgbClr val="F27E35"/>
              </a:buClr>
              <a:buSzPct val="100000"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Our “portal” app would like to include a widget on the webpage that will show the current temperature and tell if it is raining, snowing, sunny, etc.</a:t>
            </a:r>
          </a:p>
          <a:p>
            <a:r>
              <a:rPr lang="en-GB" dirty="0"/>
              <a:t>There are a few service providers that will provide current weather data via RESTful APIs.</a:t>
            </a:r>
          </a:p>
          <a:p>
            <a:r>
              <a:rPr lang="en-GB" dirty="0"/>
              <a:t>So we sign up for one and make our RESTful request: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then we get this…</a:t>
            </a:r>
          </a:p>
          <a:p>
            <a:endParaRPr lang="en-US" dirty="0"/>
          </a:p>
        </p:txBody>
      </p:sp>
      <p:pic>
        <p:nvPicPr>
          <p:cNvPr id="5" name="Picture 4" descr="A screenshot of a RESTful HTTP request to a weather service.">
            <a:extLst>
              <a:ext uri="{FF2B5EF4-FFF2-40B4-BE49-F238E27FC236}">
                <a16:creationId xmlns:a16="http://schemas.microsoft.com/office/drawing/2014/main" id="{D076BBAE-95A1-2A46-951D-D6DAA81F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0" y="3429000"/>
            <a:ext cx="10078999" cy="14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F704-F89C-D146-89FE-4A0776E7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Response</a:t>
            </a:r>
          </a:p>
        </p:txBody>
      </p:sp>
      <p:pic>
        <p:nvPicPr>
          <p:cNvPr id="4" name="Picture 3" descr="JSON data representing current weather conditions.">
            <a:extLst>
              <a:ext uri="{FF2B5EF4-FFF2-40B4-BE49-F238E27FC236}">
                <a16:creationId xmlns:a16="http://schemas.microsoft.com/office/drawing/2014/main" id="{C98DA4D2-F530-684A-AA25-B816E2B1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5" y="1179139"/>
            <a:ext cx="9499609" cy="540422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9E53E15-55B1-DD48-B069-416CE83666B3}"/>
              </a:ext>
            </a:extLst>
          </p:cNvPr>
          <p:cNvSpPr/>
          <p:nvPr/>
        </p:nvSpPr>
        <p:spPr>
          <a:xfrm>
            <a:off x="8214953" y="2007221"/>
            <a:ext cx="2126166" cy="1271239"/>
          </a:xfrm>
          <a:prstGeom prst="wedgeRoundRectCallout">
            <a:avLst>
              <a:gd name="adj1" fmla="val -45483"/>
              <a:gd name="adj2" fmla="val 756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Fahrenheit and Celsius.</a:t>
            </a:r>
            <a:br>
              <a:rPr lang="en-US" dirty="0"/>
            </a:br>
            <a:r>
              <a:rPr lang="en-US" dirty="0"/>
              <a:t>Good stuff!</a:t>
            </a:r>
          </a:p>
        </p:txBody>
      </p:sp>
    </p:spTree>
    <p:extLst>
      <p:ext uri="{BB962C8B-B14F-4D97-AF65-F5344CB8AC3E}">
        <p14:creationId xmlns:p14="http://schemas.microsoft.com/office/powerpoint/2010/main" val="3002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penLibertyUFO" id="{746DEAC8-675B-E644-B20C-387EE2E485F8}" vid="{12D2AEFA-B66A-CC4C-A95E-430E423D53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18846</TotalTime>
  <Words>1526</Words>
  <Application>Microsoft Macintosh PowerPoint</Application>
  <PresentationFormat>Widescreen</PresentationFormat>
  <Paragraphs>191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</vt:lpstr>
      <vt:lpstr>Consolas</vt:lpstr>
      <vt:lpstr>Courier New</vt:lpstr>
      <vt:lpstr>Montserrat</vt:lpstr>
      <vt:lpstr>Proxima Nova</vt:lpstr>
      <vt:lpstr>Trebuchet MS</vt:lpstr>
      <vt:lpstr>1_Office Theme</vt:lpstr>
      <vt:lpstr>MicroProfile GraphQL</vt:lpstr>
      <vt:lpstr>What is MicroProfile?</vt:lpstr>
      <vt:lpstr>What is GraphQL?</vt:lpstr>
      <vt:lpstr>What is GraphQL?</vt:lpstr>
      <vt:lpstr>Why GraphQL?</vt:lpstr>
      <vt:lpstr>What is MicroProfile GraphQL?</vt:lpstr>
      <vt:lpstr>Sample App</vt:lpstr>
      <vt:lpstr>The Scenario: Local conditions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RESTful Response</vt:lpstr>
      <vt:lpstr>Under-Fetching</vt:lpstr>
      <vt:lpstr>No Thank You! GraphQL to the rescue!</vt:lpstr>
      <vt:lpstr>No Thank You! GraphQL to the rescue!</vt:lpstr>
      <vt:lpstr>No Thank You! GraphQL to the rescue!</vt:lpstr>
      <vt:lpstr>No Thank You! GraphQL to the rescue!</vt:lpstr>
      <vt:lpstr>Let’s see the code!!</vt:lpstr>
      <vt:lpstr>Only load what I want to load</vt:lpstr>
      <vt:lpstr>Let’s see it work!!</vt:lpstr>
      <vt:lpstr>What if we run into an exception?</vt:lpstr>
      <vt:lpstr>Let’s check it out!!</vt:lpstr>
      <vt:lpstr>What’s next?</vt:lpstr>
      <vt:lpstr>Summary</vt:lpstr>
      <vt:lpstr>Questions?</vt:lpstr>
      <vt:lpstr>Links and Coordinates</vt:lpstr>
      <vt:lpstr>The End</vt:lpstr>
      <vt:lpstr>Backup</vt:lpstr>
      <vt:lpstr>Conditions.java</vt:lpstr>
      <vt:lpstr>PrecipType.java</vt:lpstr>
      <vt:lpstr>WeatherService.java (part 1)</vt:lpstr>
      <vt:lpstr>PrecipType.java</vt:lpstr>
      <vt:lpstr>Lookup 3 Cities – WetBulb in Rochester</vt:lpstr>
      <vt:lpstr>Error Handling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MicroProfile GraphQL</dc:title>
  <dc:creator>Andy McCright</dc:creator>
  <cp:lastModifiedBy>Andy McCright</cp:lastModifiedBy>
  <cp:revision>42</cp:revision>
  <cp:lastPrinted>2017-03-18T00:32:24Z</cp:lastPrinted>
  <dcterms:created xsi:type="dcterms:W3CDTF">2020-02-07T19:00:21Z</dcterms:created>
  <dcterms:modified xsi:type="dcterms:W3CDTF">2020-04-20T20:29:07Z</dcterms:modified>
</cp:coreProperties>
</file>